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73" r:id="rId1"/>
  </p:sldMasterIdLst>
  <p:sldIdLst>
    <p:sldId id="256" r:id="rId2"/>
    <p:sldId id="257" r:id="rId3"/>
    <p:sldId id="258" r:id="rId4"/>
    <p:sldId id="286" r:id="rId5"/>
    <p:sldId id="290" r:id="rId6"/>
    <p:sldId id="293" r:id="rId7"/>
    <p:sldId id="292" r:id="rId8"/>
    <p:sldId id="259" r:id="rId9"/>
    <p:sldId id="260" r:id="rId10"/>
    <p:sldId id="261" r:id="rId11"/>
    <p:sldId id="273" r:id="rId12"/>
    <p:sldId id="265" r:id="rId13"/>
    <p:sldId id="266" r:id="rId14"/>
    <p:sldId id="282" r:id="rId15"/>
    <p:sldId id="283" r:id="rId16"/>
    <p:sldId id="284" r:id="rId17"/>
    <p:sldId id="285" r:id="rId1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36A77906-014C-AD42-BB45-28B1B5618F60}" type="datetimeFigureOut">
              <a:rPr lang="it-IT" smtClean="0"/>
              <a:t>04/12/14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1A7-AECB-DC40-8265-D36DC4E08C1C}" type="datetimeFigureOut">
              <a:rPr lang="it-IT" smtClean="0"/>
              <a:t>04/12/14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2AC4-A7B5-5146-8B00-7034B56AFF3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1A7-AECB-DC40-8265-D36DC4E08C1C}" type="datetimeFigureOut">
              <a:rPr lang="it-IT" smtClean="0"/>
              <a:t>04/12/14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2AC4-A7B5-5146-8B00-7034B56AFF3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1A7-AECB-DC40-8265-D36DC4E08C1C}" type="datetimeFigureOut">
              <a:rPr lang="it-IT" smtClean="0"/>
              <a:t>04/12/14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2AC4-A7B5-5146-8B00-7034B56AFF3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1A7-AECB-DC40-8265-D36DC4E08C1C}" type="datetimeFigureOut">
              <a:rPr lang="it-IT" smtClean="0"/>
              <a:t>04/12/14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2AC4-A7B5-5146-8B00-7034B56AFF3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7906-014C-AD42-BB45-28B1B5618F60}" type="datetimeFigureOut">
              <a:rPr lang="it-IT" smtClean="0"/>
              <a:t>04/12/14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0330-BA3C-BF46-BD41-83FE5D408416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1A7-AECB-DC40-8265-D36DC4E08C1C}" type="datetimeFigureOut">
              <a:rPr lang="it-IT" smtClean="0"/>
              <a:t>04/12/14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2AC4-A7B5-5146-8B00-7034B56AFF3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1A7-AECB-DC40-8265-D36DC4E08C1C}" type="datetimeFigureOut">
              <a:rPr lang="it-IT" smtClean="0"/>
              <a:t>04/12/14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2AC4-A7B5-5146-8B00-7034B56AFF3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1A7-AECB-DC40-8265-D36DC4E08C1C}" type="datetimeFigureOut">
              <a:rPr lang="it-IT" smtClean="0"/>
              <a:t>04/12/14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2AC4-A7B5-5146-8B00-7034B56AFF3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1A7-AECB-DC40-8265-D36DC4E08C1C}" type="datetimeFigureOut">
              <a:rPr lang="it-IT" smtClean="0"/>
              <a:t>04/12/14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2AC4-A7B5-5146-8B00-7034B56AFF3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1A7-AECB-DC40-8265-D36DC4E08C1C}" type="datetimeFigureOut">
              <a:rPr lang="it-IT" smtClean="0"/>
              <a:t>04/12/14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1A7-AECB-DC40-8265-D36DC4E08C1C}" type="datetimeFigureOut">
              <a:rPr lang="it-IT" smtClean="0"/>
              <a:t>04/12/14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2AC4-A7B5-5146-8B00-7034B56AFF3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9141A7-AECB-DC40-8265-D36DC4E08C1C}" type="datetimeFigureOut">
              <a:rPr lang="it-IT" smtClean="0"/>
              <a:t>04/12/14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392AC4-A7B5-5146-8B00-7034B56AFF3A}" type="slidenum">
              <a:rPr lang="it-IT" smtClean="0"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  <p:sldLayoutId id="2147484385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65943" y="3097911"/>
            <a:ext cx="7772400" cy="2717545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American Typewriter"/>
                <a:cs typeface="American Typewriter"/>
              </a:rPr>
              <a:t>L’Islam delle origini ed i suoi rapporti con Ebraismo e Cristianesimo</a:t>
            </a:r>
            <a:br>
              <a:rPr lang="it-IT" dirty="0" smtClean="0">
                <a:latin typeface="American Typewriter"/>
                <a:cs typeface="American Typewriter"/>
              </a:rPr>
            </a:br>
            <a:r>
              <a:rPr lang="it-IT" dirty="0">
                <a:latin typeface="American Typewriter"/>
                <a:cs typeface="American Typewriter"/>
              </a:rPr>
              <a:t/>
            </a:r>
            <a:br>
              <a:rPr lang="it-IT" dirty="0">
                <a:latin typeface="American Typewriter"/>
                <a:cs typeface="American Typewriter"/>
              </a:rPr>
            </a:br>
            <a:r>
              <a:rPr lang="it-IT" dirty="0" smtClean="0">
                <a:latin typeface="American Typewriter"/>
                <a:cs typeface="American Typewriter"/>
              </a:rPr>
              <a:t> </a:t>
            </a:r>
            <a:r>
              <a:rPr lang="it-IT" sz="2800" dirty="0" smtClean="0">
                <a:latin typeface="American Typewriter"/>
                <a:cs typeface="American Typewriter"/>
              </a:rPr>
              <a:t>l’utopia del cominciamento ideale</a:t>
            </a:r>
            <a:endParaRPr lang="it-IT" sz="28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83830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CRISTIANESIMO</a:t>
            </a:r>
            <a:endParaRPr lang="it-IT" u="sng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t-IT" dirty="0"/>
              <a:t>La religione rivelata da Gesù Cristo, che è in pari tempo fondatore e oggetto di adorazione. </a:t>
            </a:r>
          </a:p>
          <a:p>
            <a:pPr algn="just"/>
            <a:r>
              <a:rPr lang="it-IT" dirty="0"/>
              <a:t>Alcuni caratteri (religione divinamente rivelata, dogmatica, missionaria, universalistica, soteriologica ed escatologica) permettono di raggrupparlo sotto l’aspetto tipologico nella classe delle religioni ‘moderne’. </a:t>
            </a:r>
          </a:p>
          <a:p>
            <a:pPr algn="just"/>
            <a:r>
              <a:rPr lang="it-IT" dirty="0"/>
              <a:t>Da tutte le altre tuttavia si differenzia per il tratto distintivo del culto di Cristo, che è Dio fattosi uomo per salvare l’uomo, morto e risorto al terzo giorno; né Mosè né Maometto né Buddha né Zaratustra né Mani, infatti, ebbero mai culto divino.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176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Differenze tra Maometto e Gesù Cristo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Maometto, contrariamente a Gesù fu concepito in modo naturale; nella sua vita si riconobbe come peccatore e la sua vita fu piena di ira, invidia, orgoglio e poligamia. Nella sua vita non c’è nessuna dimostrazione di miracoli o di amore. L’islam in più non crede nell’esistenza del peccato originale che accompagna l’uomo cristiano dalla nascita. Inoltre Maometto è morto come tutti gli altri uomini; mentre la vita di Gesù non finì con la morte, ma Gesù risorse e continua a vivere.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7924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HANNO IN COMUNE?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u="sng" dirty="0"/>
              <a:t>ANALOGIE E DEIFFERENZE TRA ISLAM, CRISTIANESIMO E EBRAISMO</a:t>
            </a:r>
            <a:endParaRPr lang="it-IT" dirty="0"/>
          </a:p>
          <a:p>
            <a:r>
              <a:rPr lang="it-IT" u="sng" dirty="0"/>
              <a:t>Carattere generale</a:t>
            </a:r>
            <a:endParaRPr lang="it-IT" dirty="0"/>
          </a:p>
          <a:p>
            <a:pPr lvl="0"/>
            <a:r>
              <a:rPr lang="it-IT" dirty="0"/>
              <a:t>Tutte e tre le religioni sono monoteiste ovvero credono in un unico Dio</a:t>
            </a:r>
          </a:p>
          <a:p>
            <a:pPr lvl="0"/>
            <a:r>
              <a:rPr lang="it-IT" dirty="0"/>
              <a:t>Islam , Cristianesimo ed Ebraismo riprendono le storie di personaggi biblici e li incorporano nella propria religione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0163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89024" y="588604"/>
            <a:ext cx="7272339" cy="553756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it-IT" dirty="0"/>
              <a:t>Nome della divinità:    </a:t>
            </a:r>
            <a:r>
              <a:rPr lang="it-IT" b="1" dirty="0"/>
              <a:t>Islam: </a:t>
            </a:r>
            <a:r>
              <a:rPr lang="it-IT" dirty="0"/>
              <a:t>Allah = da al - </a:t>
            </a:r>
            <a:r>
              <a:rPr lang="it-IT" dirty="0" err="1"/>
              <a:t>ilah</a:t>
            </a:r>
            <a:r>
              <a:rPr lang="it-IT" dirty="0"/>
              <a:t> = il dio maggiore</a:t>
            </a:r>
          </a:p>
          <a:p>
            <a:r>
              <a:rPr lang="it-IT" b="1" dirty="0"/>
              <a:t>                                           Cristianesimo:</a:t>
            </a:r>
            <a:r>
              <a:rPr lang="it-IT" dirty="0"/>
              <a:t> Dio = dal latino Deus, deriva da </a:t>
            </a:r>
            <a:r>
              <a:rPr lang="it-IT" dirty="0" err="1"/>
              <a:t>deiwos</a:t>
            </a:r>
            <a:r>
              <a:rPr lang="it-IT" dirty="0"/>
              <a:t> = luminoso</a:t>
            </a:r>
          </a:p>
          <a:p>
            <a:r>
              <a:rPr lang="it-IT" b="1" dirty="0"/>
              <a:t>                                           Ebraismo:</a:t>
            </a:r>
            <a:r>
              <a:rPr lang="it-IT" dirty="0"/>
              <a:t> </a:t>
            </a:r>
            <a:r>
              <a:rPr lang="it-IT" dirty="0" err="1"/>
              <a:t>Javhé</a:t>
            </a:r>
            <a:r>
              <a:rPr lang="it-IT" dirty="0"/>
              <a:t> = da YHWH = verbo essere</a:t>
            </a:r>
          </a:p>
          <a:p>
            <a:r>
              <a:rPr lang="it-IT" dirty="0"/>
              <a:t> </a:t>
            </a:r>
          </a:p>
          <a:p>
            <a:pPr lvl="0"/>
            <a:r>
              <a:rPr lang="it-IT" dirty="0"/>
              <a:t>Giorno santo:                </a:t>
            </a:r>
            <a:r>
              <a:rPr lang="it-IT" b="1" dirty="0"/>
              <a:t>Islam: </a:t>
            </a:r>
            <a:r>
              <a:rPr lang="it-IT" dirty="0"/>
              <a:t>venerdì</a:t>
            </a:r>
          </a:p>
          <a:p>
            <a:r>
              <a:rPr lang="it-IT" b="1" dirty="0"/>
              <a:t>                                          Cristianesimo: </a:t>
            </a:r>
            <a:r>
              <a:rPr lang="it-IT" dirty="0"/>
              <a:t>domenica</a:t>
            </a:r>
          </a:p>
          <a:p>
            <a:r>
              <a:rPr lang="it-IT" b="1" dirty="0"/>
              <a:t>                                          Ebraismo:</a:t>
            </a:r>
            <a:r>
              <a:rPr lang="it-IT" dirty="0"/>
              <a:t> sabato</a:t>
            </a:r>
          </a:p>
          <a:p>
            <a:r>
              <a:rPr lang="it-IT" dirty="0"/>
              <a:t> </a:t>
            </a:r>
          </a:p>
          <a:p>
            <a:pPr lvl="0"/>
            <a:r>
              <a:rPr lang="it-IT" dirty="0"/>
              <a:t>Luoghi di culto             </a:t>
            </a:r>
            <a:r>
              <a:rPr lang="it-IT" b="1" dirty="0"/>
              <a:t>Islam: </a:t>
            </a:r>
            <a:r>
              <a:rPr lang="it-IT" dirty="0"/>
              <a:t>Moschea</a:t>
            </a:r>
          </a:p>
          <a:p>
            <a:r>
              <a:rPr lang="it-IT" b="1" dirty="0"/>
              <a:t>                                          Cristianesimo: </a:t>
            </a:r>
            <a:r>
              <a:rPr lang="it-IT" dirty="0"/>
              <a:t>Chiesa</a:t>
            </a:r>
          </a:p>
          <a:p>
            <a:r>
              <a:rPr lang="it-IT" b="1" dirty="0"/>
              <a:t>                                          Ebraismo: </a:t>
            </a:r>
            <a:r>
              <a:rPr lang="it-IT" dirty="0"/>
              <a:t>Sinagoga</a:t>
            </a:r>
          </a:p>
          <a:p>
            <a:r>
              <a:rPr lang="it-IT" dirty="0" smtClean="0"/>
              <a:t> </a:t>
            </a:r>
          </a:p>
          <a:p>
            <a:pPr lvl="0"/>
            <a:r>
              <a:rPr lang="it-IT" dirty="0" smtClean="0"/>
              <a:t>Libro                                </a:t>
            </a:r>
            <a:r>
              <a:rPr lang="it-IT" b="1" dirty="0" smtClean="0"/>
              <a:t>Islam: </a:t>
            </a:r>
            <a:r>
              <a:rPr lang="it-IT" dirty="0" smtClean="0"/>
              <a:t>Corano</a:t>
            </a:r>
          </a:p>
          <a:p>
            <a:r>
              <a:rPr lang="it-IT" b="1" dirty="0" smtClean="0"/>
              <a:t>                                          Cristianesimo: </a:t>
            </a:r>
            <a:r>
              <a:rPr lang="it-IT" dirty="0" smtClean="0"/>
              <a:t>Nuovo testamento</a:t>
            </a:r>
          </a:p>
          <a:p>
            <a:r>
              <a:rPr lang="it-IT" b="1" dirty="0" smtClean="0"/>
              <a:t>                                          Ebraismo: </a:t>
            </a:r>
            <a:r>
              <a:rPr lang="it-IT" dirty="0" smtClean="0"/>
              <a:t>Antico testamento</a:t>
            </a:r>
          </a:p>
        </p:txBody>
      </p:sp>
    </p:spTree>
    <p:extLst>
      <p:ext uri="{BB962C8B-B14F-4D97-AF65-F5344CB8AC3E}">
        <p14:creationId xmlns:p14="http://schemas.microsoft.com/office/powerpoint/2010/main" val="28810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32416" y="728232"/>
            <a:ext cx="8611584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dirty="0"/>
              <a:t>Calendario                      </a:t>
            </a:r>
            <a:r>
              <a:rPr lang="it-IT" b="1" dirty="0"/>
              <a:t>Islam: </a:t>
            </a:r>
            <a:r>
              <a:rPr lang="it-IT" dirty="0"/>
              <a:t>dodici mesi lunari</a:t>
            </a:r>
          </a:p>
          <a:p>
            <a:r>
              <a:rPr lang="it-IT" b="1" dirty="0"/>
              <a:t>                                           Cristianesimo: </a:t>
            </a:r>
            <a:r>
              <a:rPr lang="it-IT" dirty="0"/>
              <a:t>dodici mesi solari</a:t>
            </a:r>
          </a:p>
          <a:p>
            <a:r>
              <a:rPr lang="it-IT" b="1" dirty="0"/>
              <a:t>                                           Ebraismo: </a:t>
            </a:r>
            <a:r>
              <a:rPr lang="it-IT" dirty="0"/>
              <a:t>dodici mesi solari</a:t>
            </a:r>
          </a:p>
          <a:p>
            <a:r>
              <a:rPr lang="it-IT" dirty="0"/>
              <a:t> </a:t>
            </a:r>
            <a:endParaRPr lang="it-IT" dirty="0" smtClean="0"/>
          </a:p>
          <a:p>
            <a:endParaRPr lang="it-IT" dirty="0"/>
          </a:p>
          <a:p>
            <a:pPr lvl="0"/>
            <a:r>
              <a:rPr lang="it-IT" dirty="0"/>
              <a:t>Obbligo di preghiera    </a:t>
            </a:r>
            <a:r>
              <a:rPr lang="it-IT" b="1" dirty="0"/>
              <a:t>Islam:</a:t>
            </a:r>
            <a:r>
              <a:rPr lang="it-IT" dirty="0"/>
              <a:t> 5 volte al giorno verso la Mecca e ogni venerdì nella Moschea</a:t>
            </a:r>
          </a:p>
          <a:p>
            <a:r>
              <a:rPr lang="it-IT" b="1" dirty="0"/>
              <a:t>                                           Cristianesimo: </a:t>
            </a:r>
            <a:r>
              <a:rPr lang="it-IT" dirty="0"/>
              <a:t>ogni domenica in Chiesa</a:t>
            </a:r>
          </a:p>
          <a:p>
            <a:r>
              <a:rPr lang="it-IT" b="1" dirty="0"/>
              <a:t>                                           Ebraismo: </a:t>
            </a:r>
            <a:r>
              <a:rPr lang="it-IT" dirty="0"/>
              <a:t>ogni mattino e il sabato nella Sinagoga</a:t>
            </a:r>
          </a:p>
          <a:p>
            <a:r>
              <a:rPr lang="it-IT" dirty="0"/>
              <a:t> </a:t>
            </a:r>
            <a:endParaRPr lang="it-IT" dirty="0" smtClean="0"/>
          </a:p>
          <a:p>
            <a:endParaRPr lang="it-IT" dirty="0"/>
          </a:p>
          <a:p>
            <a:pPr lvl="0"/>
            <a:r>
              <a:rPr lang="it-IT" dirty="0"/>
              <a:t>Alimentazione                </a:t>
            </a:r>
            <a:r>
              <a:rPr lang="it-IT" b="1" dirty="0"/>
              <a:t>Islam: </a:t>
            </a:r>
            <a:r>
              <a:rPr lang="it-IT" dirty="0"/>
              <a:t>i Mussulmani non possono mangiare carne di maiale e bere vino</a:t>
            </a:r>
          </a:p>
          <a:p>
            <a:r>
              <a:rPr lang="it-IT" b="1" dirty="0"/>
              <a:t>                                           Cristianesimo:</a:t>
            </a:r>
            <a:r>
              <a:rPr lang="it-IT" dirty="0"/>
              <a:t> i Cristiani non hanno precise regole </a:t>
            </a:r>
            <a:r>
              <a:rPr lang="it-IT" dirty="0" smtClean="0"/>
              <a:t>alimentari</a:t>
            </a:r>
            <a:r>
              <a:rPr lang="it-IT" b="1" dirty="0" smtClean="0"/>
              <a:t>        </a:t>
            </a:r>
          </a:p>
          <a:p>
            <a:endParaRPr lang="it-IT" b="1" dirty="0"/>
          </a:p>
          <a:p>
            <a:r>
              <a:rPr lang="it-IT" b="1" dirty="0"/>
              <a:t> </a:t>
            </a:r>
            <a:r>
              <a:rPr lang="it-IT" b="1" dirty="0" smtClean="0"/>
              <a:t>                                          Ebraismo</a:t>
            </a:r>
            <a:r>
              <a:rPr lang="it-IT" b="1" dirty="0"/>
              <a:t>:</a:t>
            </a:r>
            <a:r>
              <a:rPr lang="it-IT" dirty="0"/>
              <a:t> gli Ebrei non possono mangiare carne di maiale, pesci </a:t>
            </a:r>
            <a:r>
              <a:rPr lang="it-IT" dirty="0" smtClean="0"/>
              <a:t>   privi </a:t>
            </a:r>
            <a:r>
              <a:rPr lang="it-IT" dirty="0"/>
              <a:t>di pinne e di squame, non possono consumare contemporaneamente carne e latticini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0976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ISLAM E </a:t>
            </a:r>
            <a:r>
              <a:rPr lang="it-IT" dirty="0" smtClean="0"/>
              <a:t>CRISTIANESIMO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it-IT" dirty="0" smtClean="0"/>
              <a:t>La </a:t>
            </a:r>
            <a:r>
              <a:rPr lang="it-IT" dirty="0"/>
              <a:t>religione dell’Islam non crede nella Trinità tra Dio, Cristo e Spirito Santo ma crede nell’unicità del Divino</a:t>
            </a:r>
          </a:p>
          <a:p>
            <a:pPr lvl="0"/>
            <a:r>
              <a:rPr lang="it-IT" dirty="0"/>
              <a:t>Gesù non è il Messia di Dio ma uno dei tanti profeti come Maometto</a:t>
            </a:r>
          </a:p>
          <a:p>
            <a:pPr lvl="0"/>
            <a:r>
              <a:rPr lang="it-IT" dirty="0"/>
              <a:t>I musulmani sono discendenti di Ismaele mentre i cristiani di Isacco (entrambi figli di Adamo)</a:t>
            </a:r>
          </a:p>
          <a:p>
            <a:pPr lvl="0"/>
            <a:r>
              <a:rPr lang="it-IT" dirty="0"/>
              <a:t>Molto spesso, alcuni stati islamici instaurano un governo basato sulle leggi del Corano e sulla religione islamica mentre la religione cristiana è laica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083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29308" y="573114"/>
            <a:ext cx="7432055" cy="5553050"/>
          </a:xfrm>
        </p:spPr>
        <p:txBody>
          <a:bodyPr>
            <a:normAutofit lnSpcReduction="10000"/>
          </a:bodyPr>
          <a:lstStyle/>
          <a:p>
            <a:pPr lvl="0"/>
            <a:r>
              <a:rPr lang="it-IT" dirty="0"/>
              <a:t>L’Islam non riconosce l’identità della singola persona ma della comunità. Nel cristianesimo invece prevale la coscienza del singolo individuo</a:t>
            </a:r>
          </a:p>
          <a:p>
            <a:pPr lvl="0"/>
            <a:r>
              <a:rPr lang="it-IT" dirty="0"/>
              <a:t>Per l’Islam la rivelazione avviene attraverso il Corano mentre per il Cristianesimo attraverso le parole e le gesta di Cristo e non nelle Sacre Scritture</a:t>
            </a:r>
          </a:p>
          <a:p>
            <a:pPr lvl="0"/>
            <a:r>
              <a:rPr lang="it-IT" dirty="0"/>
              <a:t>Secondo la fede islamica l’uomo deve mettere in pratica ciò che è scritto nel Corano. Per i Cristiani l’uomo deve imparare a conoscere e amare la Divinità, avvicinarsi ad essa per vivere secondo la volontà di Dio</a:t>
            </a:r>
          </a:p>
          <a:p>
            <a:pPr lvl="0"/>
            <a:r>
              <a:rPr lang="it-IT" dirty="0"/>
              <a:t>Per l’Islam Dio continua ad essere una figura lontana e non del tutto conoscibile, per il Cristianesimo invece Dio si è rivelato attraverso la figura di Cristo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6018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ISLAM ED </a:t>
            </a:r>
            <a:r>
              <a:rPr lang="it-IT" dirty="0" smtClean="0"/>
              <a:t>EBRAISMO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it-IT" dirty="0" smtClean="0"/>
              <a:t>I </a:t>
            </a:r>
            <a:r>
              <a:rPr lang="it-IT" dirty="0"/>
              <a:t>musulmani discendono da Ismaele mentre gli ebrei, assieme ai cristiani discendono da Isacco</a:t>
            </a:r>
          </a:p>
          <a:p>
            <a:pPr lvl="0"/>
            <a:r>
              <a:rPr lang="it-IT" dirty="0"/>
              <a:t>Entrambe le religioni credono nel Giorno del Giudizio.</a:t>
            </a:r>
          </a:p>
          <a:p>
            <a:pPr lvl="0"/>
            <a:r>
              <a:rPr lang="it-IT" dirty="0"/>
              <a:t>Entrambe si basano molto sulla tradizione orale che delle volte potrebbe sopraffare alle sacre Scritture</a:t>
            </a:r>
          </a:p>
          <a:p>
            <a:pPr lvl="0"/>
            <a:r>
              <a:rPr lang="it-IT" dirty="0"/>
              <a:t>Entrambe condividono i concetti di elemosina e digiuno</a:t>
            </a:r>
          </a:p>
          <a:p>
            <a:pPr lvl="0"/>
            <a:r>
              <a:rPr lang="it-IT" dirty="0"/>
              <a:t>Entrambe le religioni non credono nella Trinità cristiana</a:t>
            </a:r>
          </a:p>
          <a:p>
            <a:pPr lvl="0"/>
            <a:r>
              <a:rPr lang="it-IT" dirty="0"/>
              <a:t>La religione islamica non si riconosce in un popolo come lo fa l’ebraismo</a:t>
            </a:r>
          </a:p>
          <a:p>
            <a:pPr lvl="0"/>
            <a:r>
              <a:rPr lang="it-IT" dirty="0"/>
              <a:t>Il Corano è la storia dell’intera umanità mentre l’Antico testamento è la storia di un singolo popolo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0617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500" dirty="0" smtClean="0"/>
              <a:t>COS’E’ UNA RELIGIONE E COME NASCE?</a:t>
            </a:r>
            <a:endParaRPr lang="it-IT" sz="35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La “religione” (dal latino “re-</a:t>
            </a:r>
            <a:r>
              <a:rPr lang="it-IT" dirty="0" err="1" smtClean="0"/>
              <a:t>ligare</a:t>
            </a:r>
            <a:r>
              <a:rPr lang="it-IT" dirty="0" smtClean="0"/>
              <a:t>”, ovvero “legare insieme”), indica il </a:t>
            </a:r>
            <a:r>
              <a:rPr lang="it-IT" i="1" dirty="0" smtClean="0"/>
              <a:t>rapporto</a:t>
            </a:r>
            <a:r>
              <a:rPr lang="it-IT" dirty="0" smtClean="0"/>
              <a:t> tra l’</a:t>
            </a:r>
            <a:r>
              <a:rPr lang="it-IT" i="1" dirty="0" smtClean="0"/>
              <a:t>uomo</a:t>
            </a:r>
            <a:r>
              <a:rPr lang="it-IT" dirty="0" smtClean="0"/>
              <a:t> e </a:t>
            </a:r>
            <a:r>
              <a:rPr lang="it-IT" i="1" dirty="0" smtClean="0"/>
              <a:t>Dio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/>
              <a:t>N</a:t>
            </a:r>
            <a:r>
              <a:rPr lang="it-IT" dirty="0" smtClean="0"/>
              <a:t>asce come risposta allo stupore che l’uomo prova dinanzi alla realtà e alle domande fondamentali sul senso dell’esistenza (Da dove vengo? Chi sono? Dove vado?).</a:t>
            </a:r>
          </a:p>
          <a:p>
            <a:pPr marL="0" indent="0">
              <a:buNone/>
            </a:pPr>
            <a:r>
              <a:rPr lang="it-IT" dirty="0" smtClean="0"/>
              <a:t>Per le religioni la risposta a queste domande è </a:t>
            </a:r>
            <a:r>
              <a:rPr lang="it-IT" i="1" dirty="0" smtClean="0"/>
              <a:t>Dio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936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9463" y="419704"/>
            <a:ext cx="7583488" cy="1143000"/>
          </a:xfrm>
        </p:spPr>
        <p:txBody>
          <a:bodyPr/>
          <a:lstStyle/>
          <a:p>
            <a:r>
              <a:rPr lang="it-IT" dirty="0" smtClean="0"/>
              <a:t>LE TRE RELIGIONI MONOTEISTE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55675" y="1925481"/>
            <a:ext cx="7232650" cy="4291013"/>
          </a:xfrm>
        </p:spPr>
        <p:txBody>
          <a:bodyPr/>
          <a:lstStyle/>
          <a:p>
            <a:r>
              <a:rPr lang="it-IT" sz="4000" dirty="0" smtClean="0"/>
              <a:t>Islamismo</a:t>
            </a:r>
          </a:p>
          <a:p>
            <a:endParaRPr lang="it-IT" sz="4000" dirty="0" smtClean="0"/>
          </a:p>
          <a:p>
            <a:r>
              <a:rPr lang="it-IT" sz="4000" dirty="0" smtClean="0"/>
              <a:t>Ebraismo</a:t>
            </a:r>
          </a:p>
          <a:p>
            <a:endParaRPr lang="it-IT" sz="4000" dirty="0"/>
          </a:p>
          <a:p>
            <a:r>
              <a:rPr lang="it-IT" sz="4000" dirty="0" smtClean="0"/>
              <a:t>Cristianesimo</a:t>
            </a:r>
          </a:p>
          <a:p>
            <a:endParaRPr lang="it-IT" sz="4000" dirty="0" smtClean="0"/>
          </a:p>
          <a:p>
            <a:endParaRPr lang="it-IT" sz="4000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960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/>
              <a:t>ISLAMISMO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La religione </a:t>
            </a:r>
            <a:r>
              <a:rPr lang="it-IT" dirty="0" smtClean="0"/>
              <a:t>dell’islam (il cui fondatore è Maometto) </a:t>
            </a:r>
            <a:r>
              <a:rPr lang="it-IT" dirty="0"/>
              <a:t>consiste nella fede e pratica di cinque pilastri o precetti: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La testimonianza della fede (</a:t>
            </a:r>
            <a:r>
              <a:rPr lang="ar-AE" dirty="0"/>
              <a:t>(الشهادة</a:t>
            </a:r>
            <a:r>
              <a:rPr lang="it-IT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Le preghiere rituali (</a:t>
            </a:r>
            <a:r>
              <a:rPr lang="ar-AE" dirty="0"/>
              <a:t>(الصلاة</a:t>
            </a:r>
            <a:r>
              <a:rPr lang="it-IT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L’elemosina (</a:t>
            </a:r>
            <a:r>
              <a:rPr lang="ar-AE" dirty="0"/>
              <a:t>(الزكاة</a:t>
            </a:r>
            <a:r>
              <a:rPr lang="it-IT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Il digiuno durante il mese di Ramadan (</a:t>
            </a:r>
            <a:r>
              <a:rPr lang="ar-AE" dirty="0"/>
              <a:t>(الصوم</a:t>
            </a:r>
            <a:r>
              <a:rPr lang="it-IT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Il pellegrinaggio </a:t>
            </a:r>
            <a:r>
              <a:rPr lang="it-IT" dirty="0" err="1"/>
              <a:t>all</a:t>
            </a:r>
            <a:r>
              <a:rPr lang="it-IT" dirty="0"/>
              <a:t> Mecca almeno una volta nella vita (</a:t>
            </a:r>
            <a:r>
              <a:rPr lang="ar-AE" dirty="0"/>
              <a:t>(الحج</a:t>
            </a:r>
            <a:r>
              <a:rPr lang="it-IT" dirty="0"/>
              <a:t>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72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L’Islam oggi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48278" y="1801906"/>
            <a:ext cx="7801352" cy="4920560"/>
          </a:xfrm>
        </p:spPr>
        <p:txBody>
          <a:bodyPr>
            <a:normAutofit/>
          </a:bodyPr>
          <a:lstStyle/>
          <a:p>
            <a:r>
              <a:rPr lang="it-IT" dirty="0"/>
              <a:t>L'Islam </a:t>
            </a:r>
            <a:r>
              <a:rPr lang="it-IT" dirty="0" smtClean="0">
                <a:sym typeface="Wingdings"/>
              </a:rPr>
              <a:t></a:t>
            </a:r>
            <a:r>
              <a:rPr lang="it-IT" dirty="0" smtClean="0"/>
              <a:t> </a:t>
            </a:r>
            <a:r>
              <a:rPr lang="it-IT" dirty="0"/>
              <a:t>l</a:t>
            </a:r>
            <a:r>
              <a:rPr lang="it-IT" b="1" dirty="0"/>
              <a:t>'ultima e definitiva religione </a:t>
            </a:r>
            <a:r>
              <a:rPr lang="it-IT" b="1" dirty="0" smtClean="0"/>
              <a:t>rivelata</a:t>
            </a:r>
            <a:r>
              <a:rPr lang="it-IT" dirty="0"/>
              <a:t> </a:t>
            </a:r>
            <a:r>
              <a:rPr lang="it-IT" dirty="0" smtClean="0"/>
              <a:t>("</a:t>
            </a:r>
            <a:r>
              <a:rPr lang="it-IT" dirty="0"/>
              <a:t>sigillo" delle religioni </a:t>
            </a:r>
            <a:r>
              <a:rPr lang="it-IT" dirty="0" smtClean="0"/>
              <a:t>monoteistiche).</a:t>
            </a:r>
          </a:p>
          <a:p>
            <a:r>
              <a:rPr lang="it-IT" dirty="0"/>
              <a:t>S</a:t>
            </a:r>
            <a:r>
              <a:rPr lang="it-IT" dirty="0" smtClean="0"/>
              <a:t>ia </a:t>
            </a:r>
            <a:r>
              <a:rPr lang="it-IT" dirty="0"/>
              <a:t>ebrei </a:t>
            </a:r>
            <a:r>
              <a:rPr lang="it-IT" dirty="0" smtClean="0"/>
              <a:t>che </a:t>
            </a:r>
            <a:r>
              <a:rPr lang="it-IT" dirty="0"/>
              <a:t>cristiani vengono definiti dall'Islam "</a:t>
            </a:r>
            <a:r>
              <a:rPr lang="it-IT" b="1" dirty="0"/>
              <a:t>genti del Libro</a:t>
            </a:r>
            <a:r>
              <a:rPr lang="it-IT" dirty="0"/>
              <a:t>" e vengono rispettati e tollerati in quanto possiedono un Libro rivelato. </a:t>
            </a:r>
            <a:endParaRPr lang="it-IT" dirty="0" smtClean="0"/>
          </a:p>
          <a:p>
            <a:r>
              <a:rPr lang="it-IT" dirty="0" smtClean="0"/>
              <a:t>Nei </a:t>
            </a:r>
            <a:r>
              <a:rPr lang="it-IT" dirty="0"/>
              <a:t>confronti delle altre </a:t>
            </a:r>
            <a:r>
              <a:rPr lang="it-IT" dirty="0" smtClean="0"/>
              <a:t>religioni </a:t>
            </a:r>
            <a:r>
              <a:rPr lang="it-IT" dirty="0" smtClean="0">
                <a:sym typeface="Wingdings"/>
              </a:rPr>
              <a:t> </a:t>
            </a:r>
            <a:r>
              <a:rPr lang="it-IT" dirty="0" smtClean="0"/>
              <a:t>l'atteggiamento </a:t>
            </a:r>
            <a:r>
              <a:rPr lang="it-IT" dirty="0"/>
              <a:t>dell'Islam </a:t>
            </a:r>
            <a:r>
              <a:rPr lang="it-IT" dirty="0" smtClean="0"/>
              <a:t>è meno </a:t>
            </a:r>
            <a:r>
              <a:rPr lang="it-IT" dirty="0"/>
              <a:t>aperto: la nozione di </a:t>
            </a:r>
            <a:r>
              <a:rPr lang="it-IT" dirty="0" err="1" smtClean="0"/>
              <a:t>Gihad</a:t>
            </a:r>
            <a:r>
              <a:rPr lang="it-IT" dirty="0"/>
              <a:t>, originariamente intesa come </a:t>
            </a:r>
            <a:r>
              <a:rPr lang="it-IT" b="1" dirty="0"/>
              <a:t>sforzo contro i politeisti</a:t>
            </a:r>
            <a:r>
              <a:rPr lang="it-IT" dirty="0"/>
              <a:t>, è stata interpretata da alcuni movimenti estremistici come uno sforzo contro chiunque non appartenga all'Islam.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381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51866" y="1320440"/>
            <a:ext cx="7509498" cy="5537560"/>
          </a:xfrm>
        </p:spPr>
        <p:txBody>
          <a:bodyPr/>
          <a:lstStyle/>
          <a:p>
            <a:r>
              <a:rPr lang="it-IT" i="1" u="sng" dirty="0"/>
              <a:t>l binomio islam/Occidente  </a:t>
            </a:r>
            <a:r>
              <a:rPr lang="it-IT" dirty="0">
                <a:sym typeface="Wingdings"/>
              </a:rPr>
              <a:t> immagine </a:t>
            </a:r>
            <a:r>
              <a:rPr lang="it-IT" dirty="0"/>
              <a:t>evocativa di un scontro fra due realtà inconciliabili, è una sorta di conflitto a priori fra due visioni del mondo totalmente incompatibili. 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L’opposizione più vivace è quella che si manifesta contro il carattere materialistico della società globalizzata, che mercifica ogni cosa e diffonde modelli consumistici insostenibili e incompatibili con l’etica dell’islam.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538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3820" y="975843"/>
            <a:ext cx="7447544" cy="5382664"/>
          </a:xfrm>
        </p:spPr>
        <p:txBody>
          <a:bodyPr>
            <a:normAutofit/>
          </a:bodyPr>
          <a:lstStyle/>
          <a:p>
            <a:r>
              <a:rPr lang="it-IT" i="1" u="sng" dirty="0"/>
              <a:t>Gli attuali rapporti tra il mondo islamico e i Paesi occidentali sono delicati </a:t>
            </a:r>
            <a:r>
              <a:rPr lang="it-IT" u="sng" dirty="0"/>
              <a:t>e molto complessi</a:t>
            </a:r>
            <a:r>
              <a:rPr lang="it-IT" dirty="0"/>
              <a:t>, anzitutto per la presenza di molti immigrati di religione musulmana che spesso vivono una difficile integrazione nella società del Paese che li accoglie.</a:t>
            </a:r>
          </a:p>
          <a:p>
            <a:r>
              <a:rPr lang="it-IT" dirty="0"/>
              <a:t> La "questione islamica" vede pareri contrapposti tanto tra gli immigrati provenienti dai Paesi arabi quanto fra gli stessi occidentali ed è evidente che una delle sfide del mondo attuale riguarderà la progressiva integrazione di questi cittadini nella società occidentale, con tutti i problemi che inevitabilmente ciò comporta.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06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EBRAISMO</a:t>
            </a:r>
            <a:endParaRPr lang="it-IT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È la più antica delle religioni monoteiste (venerano un unico Dio); </a:t>
            </a:r>
          </a:p>
          <a:p>
            <a:endParaRPr lang="it-IT" dirty="0" smtClean="0"/>
          </a:p>
          <a:p>
            <a:r>
              <a:rPr lang="it-IT" dirty="0" smtClean="0"/>
              <a:t>Nasce in Palestina (nella regione che oggi corrisponde più o meno allo stato di Israele);</a:t>
            </a:r>
          </a:p>
          <a:p>
            <a:endParaRPr lang="it-IT" dirty="0" smtClean="0"/>
          </a:p>
          <a:p>
            <a:r>
              <a:rPr lang="it-IT" dirty="0" smtClean="0"/>
              <a:t>Secondo la legge ebraica, chiunque sia figlio di madre ebrea è considerato ebreo, anche se non è religioso.</a:t>
            </a:r>
          </a:p>
        </p:txBody>
      </p:sp>
    </p:spTree>
    <p:extLst>
      <p:ext uri="{BB962C8B-B14F-4D97-AF65-F5344CB8AC3E}">
        <p14:creationId xmlns:p14="http://schemas.microsoft.com/office/powerpoint/2010/main" val="27301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16910" y="810576"/>
            <a:ext cx="7414141" cy="2906918"/>
          </a:xfrm>
        </p:spPr>
        <p:txBody>
          <a:bodyPr/>
          <a:lstStyle/>
          <a:p>
            <a:r>
              <a:rPr lang="it-IT" dirty="0"/>
              <a:t>Esistono molti gruppi diversi di ebrei, con modi diversi di praticare la </a:t>
            </a:r>
            <a:r>
              <a:rPr lang="it-IT" dirty="0" smtClean="0"/>
              <a:t>fede:</a:t>
            </a:r>
            <a:endParaRPr lang="it-IT" dirty="0"/>
          </a:p>
          <a:p>
            <a:pPr marL="0" indent="0" algn="ctr">
              <a:buNone/>
            </a:pPr>
            <a:r>
              <a:rPr lang="it-IT" dirty="0"/>
              <a:t>Gruppi </a:t>
            </a:r>
            <a:r>
              <a:rPr lang="it-IT" dirty="0" smtClean="0"/>
              <a:t>principali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dirty="0"/>
              <a:t>ebrei </a:t>
            </a:r>
            <a:r>
              <a:rPr lang="it-IT" dirty="0" smtClean="0"/>
              <a:t>ortodossi              riformatori              conservatori</a:t>
            </a:r>
            <a:endParaRPr lang="it-IT" dirty="0"/>
          </a:p>
          <a:p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 flipH="1">
            <a:off x="2323269" y="2184026"/>
            <a:ext cx="1641777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4708493" y="2300457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5521637" y="2184026"/>
            <a:ext cx="1626288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735702" y="4131459"/>
            <a:ext cx="25943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rgbClr val="000000"/>
                </a:solidFill>
              </a:rPr>
              <a:t>Seguono le </a:t>
            </a:r>
            <a:r>
              <a:rPr lang="it-IT" sz="1600" dirty="0">
                <a:solidFill>
                  <a:srgbClr val="000000"/>
                </a:solidFill>
              </a:rPr>
              <a:t>leggi </a:t>
            </a:r>
            <a:r>
              <a:rPr lang="it-IT" sz="1600" dirty="0" smtClean="0">
                <a:solidFill>
                  <a:srgbClr val="000000"/>
                </a:solidFill>
              </a:rPr>
              <a:t>della Torah scritta e orale, ricevute (secondo la tradizione) da Mosè direttamente da Dio sul monte Sinai nell’anno 2448 del calendario ebraico. </a:t>
            </a:r>
            <a:endParaRPr lang="it-IT" sz="1600" dirty="0">
              <a:solidFill>
                <a:srgbClr val="0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663020" y="4142697"/>
            <a:ext cx="24549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Cercano di ridurre e relativizzare l’imponente complesso delle </a:t>
            </a:r>
            <a:r>
              <a:rPr lang="it-IT" sz="1600" dirty="0" err="1" smtClean="0"/>
              <a:t>mitzvòt</a:t>
            </a:r>
            <a:r>
              <a:rPr lang="it-IT" sz="1600" dirty="0" smtClean="0"/>
              <a:t> della Torah, che separano il popolo di Israele dal resto del mondo. </a:t>
            </a:r>
            <a:endParaRPr lang="it-IT" sz="1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334781" y="4142697"/>
            <a:ext cx="2385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Dalle idee liberali e progressiste, seguono una concezione nata negli Stati Uniti nei primi anni del XX secolo.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80574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zione">
  <a:themeElements>
    <a:clrScheme name="Tradizione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zione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zion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Tradizione.thmx</Template>
  <TotalTime>169</TotalTime>
  <Words>1126</Words>
  <Application>Microsoft Macintosh PowerPoint</Application>
  <PresentationFormat>Presentazione su schermo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Tradizione</vt:lpstr>
      <vt:lpstr>L’Islam delle origini ed i suoi rapporti con Ebraismo e Cristianesimo   l’utopia del cominciamento ideale</vt:lpstr>
      <vt:lpstr>COS’E’ UNA RELIGIONE E COME NASCE?</vt:lpstr>
      <vt:lpstr>LE TRE RELIGIONI MONOTEISTE</vt:lpstr>
      <vt:lpstr>ISLAMISMO</vt:lpstr>
      <vt:lpstr>L’Islam oggi</vt:lpstr>
      <vt:lpstr>Presentazione di PowerPoint</vt:lpstr>
      <vt:lpstr>Presentazione di PowerPoint</vt:lpstr>
      <vt:lpstr>EBRAISMO</vt:lpstr>
      <vt:lpstr>Presentazione di PowerPoint</vt:lpstr>
      <vt:lpstr>CRISTIANESIMO</vt:lpstr>
      <vt:lpstr>Differenze tra Maometto e Gesù Cristo</vt:lpstr>
      <vt:lpstr>COSA HANNO IN COMUNE?</vt:lpstr>
      <vt:lpstr>Presentazione di PowerPoint</vt:lpstr>
      <vt:lpstr>Presentazione di PowerPoint</vt:lpstr>
      <vt:lpstr>ISLAM E CRISTIANESIMO</vt:lpstr>
      <vt:lpstr>Presentazione di PowerPoint</vt:lpstr>
      <vt:lpstr>ISLAM ED EBRAISMO</vt:lpstr>
    </vt:vector>
  </TitlesOfParts>
  <Company>liceo Einstein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L’Islam e i rapporti dalle origini sul cristianesimo </dc:title>
  <dc:creator>Margherita Granziera</dc:creator>
  <cp:lastModifiedBy>Margherita Granziera</cp:lastModifiedBy>
  <cp:revision>65</cp:revision>
  <dcterms:created xsi:type="dcterms:W3CDTF">2014-11-13T11:20:56Z</dcterms:created>
  <dcterms:modified xsi:type="dcterms:W3CDTF">2014-12-04T09:44:31Z</dcterms:modified>
</cp:coreProperties>
</file>